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3"/>
  </p:notesMasterIdLst>
  <p:sldIdLst>
    <p:sldId id="256" r:id="rId2"/>
    <p:sldId id="258" r:id="rId3"/>
    <p:sldId id="257" r:id="rId4"/>
    <p:sldId id="259" r:id="rId5"/>
    <p:sldId id="260" r:id="rId6"/>
    <p:sldId id="261" r:id="rId7"/>
    <p:sldId id="264" r:id="rId8"/>
    <p:sldId id="263" r:id="rId9"/>
    <p:sldId id="266" r:id="rId10"/>
    <p:sldId id="267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0" autoAdjust="0"/>
    <p:restoredTop sz="94660"/>
  </p:normalViewPr>
  <p:slideViewPr>
    <p:cSldViewPr>
      <p:cViewPr varScale="1">
        <p:scale>
          <a:sx n="68" d="100"/>
          <a:sy n="68" d="100"/>
        </p:scale>
        <p:origin x="138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90A5B8-89AC-47E7-BF83-CC2EBAE28284}" type="datetimeFigureOut">
              <a:rPr lang="en-US" smtClean="0"/>
              <a:t>12/31/2020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1FAE5-13FA-4F1A-BCD2-7334BBC75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06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1FAE5-13FA-4F1A-BCD2-7334BBC75EA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1FAE5-13FA-4F1A-BCD2-7334BBC75E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5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1FAE5-13FA-4F1A-BCD2-7334BBC75E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5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1FAE5-13FA-4F1A-BCD2-7334BBC75EA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5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01FAE5-13FA-4F1A-BCD2-7334BBC75E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967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3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19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26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86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221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42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3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344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54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4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 BERKLEY" pitchFamily="2" charset="0"/>
              </a:rPr>
              <a:t>Milk to cheese process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how automation fit into it…</a:t>
            </a:r>
          </a:p>
        </p:txBody>
      </p:sp>
    </p:spTree>
    <p:extLst>
      <p:ext uri="{BB962C8B-B14F-4D97-AF65-F5344CB8AC3E}">
        <p14:creationId xmlns:p14="http://schemas.microsoft.com/office/powerpoint/2010/main" val="41518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the factory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29540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7- Texture curd</a:t>
            </a:r>
          </a:p>
          <a:p>
            <a:pPr marL="365760" lvl="1" indent="0" algn="just">
              <a:buNone/>
            </a:pPr>
            <a:r>
              <a:rPr lang="en-US" sz="1200" dirty="0"/>
              <a:t>The curd mats are cut into sections and piled on top of each other and flipped periodically. </a:t>
            </a:r>
          </a:p>
          <a:p>
            <a:pPr marL="365760" lvl="1" indent="0" algn="just">
              <a:buNone/>
            </a:pPr>
            <a:r>
              <a:rPr lang="en-US" sz="1200" dirty="0"/>
              <a:t>This step is called </a:t>
            </a:r>
            <a:r>
              <a:rPr lang="en-US" sz="1200" b="1" dirty="0"/>
              <a:t>cheddaring.</a:t>
            </a:r>
          </a:p>
          <a:p>
            <a:r>
              <a:rPr lang="en-US" sz="2000" b="1" dirty="0"/>
              <a:t>8- Dry Salt </a:t>
            </a:r>
          </a:p>
          <a:p>
            <a:pPr marL="365760" lvl="1" indent="0">
              <a:buNone/>
            </a:pPr>
            <a:r>
              <a:rPr lang="en-US" sz="1200" dirty="0"/>
              <a:t>For cheddar cheese, the smaller, milled curd pieces are put back in the vat and salted by sprinkling dry salt on the curd and mixing in the salt</a:t>
            </a:r>
          </a:p>
          <a:p>
            <a:r>
              <a:rPr lang="en-US" sz="2000" b="1" dirty="0"/>
              <a:t>9- Form Cheese into Blocks</a:t>
            </a:r>
          </a:p>
          <a:p>
            <a:r>
              <a:rPr lang="en-US" sz="2000" b="1" dirty="0"/>
              <a:t>10-  Store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272299"/>
            <a:ext cx="4988701" cy="335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44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124200"/>
            <a:ext cx="8458200" cy="1524000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 BERKLEY" pitchFamily="2" charset="0"/>
              </a:rPr>
              <a:t>Thanks…</a:t>
            </a:r>
          </a:p>
        </p:txBody>
      </p:sp>
    </p:spTree>
    <p:extLst>
      <p:ext uri="{BB962C8B-B14F-4D97-AF65-F5344CB8AC3E}">
        <p14:creationId xmlns:p14="http://schemas.microsoft.com/office/powerpoint/2010/main" val="317105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Presented by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6A3F1F7-DF9C-4FF3-A89E-9E3D83516A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660126"/>
              </p:ext>
            </p:extLst>
          </p:nvPr>
        </p:nvGraphicFramePr>
        <p:xfrm>
          <a:off x="1443491" y="2557507"/>
          <a:ext cx="6571343" cy="281940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5667773">
                  <a:extLst>
                    <a:ext uri="{9D8B030D-6E8A-4147-A177-3AD203B41FA5}">
                      <a16:colId xmlns:a16="http://schemas.microsoft.com/office/drawing/2014/main" val="2220474383"/>
                    </a:ext>
                  </a:extLst>
                </a:gridCol>
                <a:gridCol w="903570">
                  <a:extLst>
                    <a:ext uri="{9D8B030D-6E8A-4147-A177-3AD203B41FA5}">
                      <a16:colId xmlns:a16="http://schemas.microsoft.com/office/drawing/2014/main" val="642174418"/>
                    </a:ext>
                  </a:extLst>
                </a:gridCol>
              </a:tblGrid>
              <a:tr h="518052">
                <a:tc>
                  <a:txBody>
                    <a:bodyPr/>
                    <a:lstStyle/>
                    <a:p>
                      <a:pPr marL="31750">
                        <a:lnSpc>
                          <a:spcPts val="2040"/>
                        </a:lnSpc>
                      </a:pPr>
                      <a:r>
                        <a:rPr lang="en-US" sz="2000" dirty="0">
                          <a:effectLst/>
                        </a:rPr>
                        <a:t>1- Muhammad Alaa </a:t>
                      </a:r>
                      <a:r>
                        <a:rPr lang="en-US" sz="2000" dirty="0" err="1">
                          <a:effectLst/>
                        </a:rPr>
                        <a:t>Elghazali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2040"/>
                        </a:lnSpc>
                      </a:pPr>
                      <a:r>
                        <a:rPr lang="en-US" sz="2000" dirty="0">
                          <a:effectLst/>
                        </a:rPr>
                        <a:t>163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5589375"/>
                  </a:ext>
                </a:extLst>
              </a:tr>
              <a:tr h="593325">
                <a:tc>
                  <a:txBody>
                    <a:bodyPr/>
                    <a:lstStyle/>
                    <a:p>
                      <a:pPr marL="31750">
                        <a:lnSpc>
                          <a:spcPts val="2380"/>
                        </a:lnSpc>
                      </a:pPr>
                      <a:r>
                        <a:rPr lang="en-US" sz="2000" dirty="0">
                          <a:effectLst/>
                        </a:rPr>
                        <a:t>2-Muhammad Hassan Muhammad 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2380"/>
                        </a:lnSpc>
                      </a:pPr>
                      <a:r>
                        <a:rPr lang="en-US" sz="2000" dirty="0">
                          <a:effectLst/>
                        </a:rPr>
                        <a:t>141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41543"/>
                  </a:ext>
                </a:extLst>
              </a:tr>
              <a:tr h="594432">
                <a:tc>
                  <a:txBody>
                    <a:bodyPr/>
                    <a:lstStyle/>
                    <a:p>
                      <a:pPr marL="31750">
                        <a:lnSpc>
                          <a:spcPts val="2385"/>
                        </a:lnSpc>
                      </a:pPr>
                      <a:r>
                        <a:rPr lang="en-US" sz="2000" dirty="0">
                          <a:effectLst/>
                        </a:rPr>
                        <a:t>3- </a:t>
                      </a:r>
                      <a:r>
                        <a:rPr lang="en-US" sz="2000" dirty="0" err="1">
                          <a:effectLst/>
                        </a:rPr>
                        <a:t>Akram</a:t>
                      </a:r>
                      <a:r>
                        <a:rPr lang="en-US" sz="2000" dirty="0">
                          <a:effectLst/>
                        </a:rPr>
                        <a:t> Tarek Abo</a:t>
                      </a:r>
                      <a:r>
                        <a:rPr lang="en-US" sz="2000" spc="-315" dirty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asl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ts val="2385"/>
                        </a:lnSpc>
                      </a:pPr>
                      <a:r>
                        <a:rPr lang="en-US" sz="2000" dirty="0">
                          <a:effectLst/>
                        </a:rPr>
                        <a:t>42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914529"/>
                  </a:ext>
                </a:extLst>
              </a:tr>
              <a:tr h="594432">
                <a:tc>
                  <a:txBody>
                    <a:bodyPr/>
                    <a:lstStyle/>
                    <a:p>
                      <a:pPr marL="31750">
                        <a:lnSpc>
                          <a:spcPts val="2385"/>
                        </a:lnSpc>
                      </a:pPr>
                      <a:r>
                        <a:rPr lang="en-US" sz="2000" dirty="0">
                          <a:effectLst/>
                        </a:rPr>
                        <a:t>4-Mostafa Gamal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58420" algn="ctr">
                        <a:lnSpc>
                          <a:spcPts val="2385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188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318880"/>
                  </a:ext>
                </a:extLst>
              </a:tr>
              <a:tr h="519159">
                <a:tc>
                  <a:txBody>
                    <a:bodyPr/>
                    <a:lstStyle/>
                    <a:p>
                      <a:pPr marL="31750">
                        <a:lnSpc>
                          <a:spcPts val="2245"/>
                        </a:lnSpc>
                      </a:pPr>
                      <a:r>
                        <a:rPr lang="en-US" sz="2000" dirty="0">
                          <a:effectLst/>
                        </a:rPr>
                        <a:t>5- Muhammad Arafa Muhammad 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1750" marR="30480" algn="ctr">
                        <a:lnSpc>
                          <a:spcPts val="2245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162</a:t>
                      </a:r>
                      <a:endParaRPr lang="en-US" sz="1100" dirty="0">
                        <a:effectLst/>
                        <a:latin typeface="Constantia" panose="02030602050306030303" pitchFamily="18" charset="0"/>
                        <a:ea typeface="Constantia" panose="02030602050306030303" pitchFamily="18" charset="0"/>
                        <a:cs typeface="Constantia" panose="02030602050306030303" pitchFamily="18" charset="0"/>
                      </a:endParaRP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4201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368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cheese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316" y="2016125"/>
            <a:ext cx="5177693" cy="3449638"/>
          </a:xfrm>
        </p:spPr>
      </p:pic>
    </p:spTree>
    <p:extLst>
      <p:ext uri="{BB962C8B-B14F-4D97-AF65-F5344CB8AC3E}">
        <p14:creationId xmlns:p14="http://schemas.microsoft.com/office/powerpoint/2010/main" val="121715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7851648" cy="18288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Starting with the milking process. </a:t>
            </a:r>
            <a:br>
              <a:rPr lang="en-US" sz="4000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61917" y="5036127"/>
            <a:ext cx="7854696" cy="1752600"/>
          </a:xfrm>
        </p:spPr>
        <p:txBody>
          <a:bodyPr/>
          <a:lstStyle/>
          <a:p>
            <a:pPr marL="457200" indent="-457200" algn="l" rtl="1">
              <a:buFontTx/>
              <a:buChar char="-"/>
            </a:pPr>
            <a:r>
              <a:rPr lang="en-US" dirty="0"/>
              <a:t>Cattles of Cows are milked in ranches to get milk that will be used in the cheese process later 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3835400" cy="294798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286000"/>
            <a:ext cx="2192013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91" y="2524597"/>
            <a:ext cx="1777840" cy="184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7851648" cy="18288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Starting with the milking process. </a:t>
            </a:r>
            <a:br>
              <a:rPr lang="en-US" sz="4000" dirty="0"/>
            </a:b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61917" y="5036127"/>
            <a:ext cx="7854696" cy="1752600"/>
          </a:xfrm>
        </p:spPr>
        <p:txBody>
          <a:bodyPr/>
          <a:lstStyle/>
          <a:p>
            <a:pPr marL="457200" indent="-457200" algn="l" rtl="1">
              <a:buFontTx/>
              <a:buChar char="-"/>
            </a:pPr>
            <a:r>
              <a:rPr lang="en-US" dirty="0"/>
              <a:t>Milk is being moved in tank cars to the cheese production factories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07108"/>
            <a:ext cx="3124200" cy="2843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007108"/>
            <a:ext cx="3096007" cy="2843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895600"/>
            <a:ext cx="1264921" cy="131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0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the factory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79964"/>
            <a:ext cx="8610600" cy="43434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29540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1. Standardization of Milk</a:t>
            </a:r>
          </a:p>
          <a:p>
            <a:r>
              <a:rPr lang="en-US" sz="1800" dirty="0"/>
              <a:t>Milk is often standardized before cheese making to optimize the protein to fat ratio to make a good quality cheese with a high yield</a:t>
            </a:r>
            <a:endParaRPr lang="en-US" sz="1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418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the factory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29540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2- pasteurization of milk (heating)</a:t>
            </a:r>
            <a:endParaRPr lang="en-US" sz="2000" b="1" dirty="0"/>
          </a:p>
          <a:p>
            <a:r>
              <a:rPr lang="en-US" sz="2000" dirty="0"/>
              <a:t>the milk is then pasteurized or mildly heat-treated to reduce the number of spoilage organisms at 70~73˚C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362200"/>
            <a:ext cx="8801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3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the factory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29540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2- pasteurization of milk (cooling)</a:t>
            </a:r>
            <a:endParaRPr lang="en-US" sz="2000" b="1" dirty="0"/>
          </a:p>
          <a:p>
            <a:r>
              <a:rPr lang="en-US" sz="2000" dirty="0"/>
              <a:t>the milk is then cooled to 32°C  to bring it to the temperature needed for the starter bacteria to grow.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362200"/>
            <a:ext cx="8801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1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Inside the factory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29540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3- Inoculate with Starter  Bacteria and Ripen</a:t>
            </a:r>
          </a:p>
          <a:p>
            <a:pPr marL="0" indent="0">
              <a:buNone/>
            </a:pPr>
            <a:r>
              <a:rPr lang="en-US" sz="1400" dirty="0"/>
              <a:t>       bacteria are added to the milk and held at 32°C for 30 minutes to ripen. The ripening step allows the </a:t>
            </a:r>
          </a:p>
          <a:p>
            <a:pPr marL="0" indent="0">
              <a:buNone/>
            </a:pPr>
            <a:r>
              <a:rPr lang="en-US" sz="1400" dirty="0"/>
              <a:t>       bacteria to grow and begin fermentation to  develop the flavor of the cheese.</a:t>
            </a:r>
            <a:endParaRPr lang="en-US" sz="1400" b="1" dirty="0"/>
          </a:p>
          <a:p>
            <a:r>
              <a:rPr lang="en-US" sz="2000" b="1" dirty="0"/>
              <a:t>4- </a:t>
            </a:r>
            <a:r>
              <a:rPr lang="en-US" sz="1800" b="1" dirty="0"/>
              <a:t>Add Rennet and Form Curd</a:t>
            </a:r>
          </a:p>
          <a:p>
            <a:pPr marL="0" indent="0">
              <a:buNone/>
            </a:pPr>
            <a:r>
              <a:rPr lang="en-US" sz="1400" dirty="0"/>
              <a:t>       The rennet is the enzyme that acts on the  milk proteins  to form the curd. After the rennet is added,  </a:t>
            </a:r>
          </a:p>
          <a:p>
            <a:pPr marL="0" indent="0">
              <a:buNone/>
            </a:pPr>
            <a:r>
              <a:rPr lang="en-US" sz="1400" dirty="0"/>
              <a:t>       the curd is not disturbed for approximately 30 minutes</a:t>
            </a:r>
            <a:endParaRPr lang="en-US" sz="1400" b="1" dirty="0"/>
          </a:p>
          <a:p>
            <a:r>
              <a:rPr lang="en-US" sz="2000" b="1" dirty="0"/>
              <a:t>5- Cut Curd and Heat</a:t>
            </a:r>
          </a:p>
          <a:p>
            <a:pPr marL="0" indent="0">
              <a:buNone/>
            </a:pPr>
            <a:r>
              <a:rPr lang="en-US" sz="1800" dirty="0"/>
              <a:t>     </a:t>
            </a:r>
            <a:r>
              <a:rPr lang="en-US" sz="1400" dirty="0"/>
              <a:t>the curd is cut with cheese knives into</a:t>
            </a:r>
          </a:p>
          <a:p>
            <a:pPr marL="0" indent="0">
              <a:buNone/>
            </a:pPr>
            <a:r>
              <a:rPr lang="en-US" sz="1400" dirty="0"/>
              <a:t>       small pieces and heated to 38°C </a:t>
            </a:r>
          </a:p>
          <a:p>
            <a:pPr marL="0" indent="0">
              <a:buNone/>
            </a:pPr>
            <a:r>
              <a:rPr lang="en-US" sz="1400" dirty="0"/>
              <a:t>       The heating step helps to separate</a:t>
            </a:r>
          </a:p>
          <a:p>
            <a:pPr marL="0" indent="0">
              <a:buNone/>
            </a:pPr>
            <a:r>
              <a:rPr lang="en-US" sz="1400" dirty="0"/>
              <a:t>       the whey from the curd.</a:t>
            </a:r>
          </a:p>
          <a:p>
            <a:r>
              <a:rPr lang="en-US" sz="2000" b="1" dirty="0"/>
              <a:t>6- Drain whey</a:t>
            </a:r>
          </a:p>
          <a:p>
            <a:pPr marL="0" indent="0">
              <a:buNone/>
            </a:pPr>
            <a:r>
              <a:rPr lang="en-US" sz="1400" dirty="0"/>
              <a:t>      The whey is drained from the vat and</a:t>
            </a:r>
          </a:p>
          <a:p>
            <a:pPr marL="0" indent="0">
              <a:buNone/>
            </a:pPr>
            <a:r>
              <a:rPr lang="en-US" sz="1400" dirty="0"/>
              <a:t>       the curd forms a mat.</a:t>
            </a:r>
            <a:endParaRPr lang="en-US" sz="20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276" y="2743200"/>
            <a:ext cx="425757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457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923</TotalTime>
  <Words>403</Words>
  <Application>Microsoft Office PowerPoint</Application>
  <PresentationFormat>On-screen Show (4:3)</PresentationFormat>
  <Paragraphs>56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 BERKLEY</vt:lpstr>
      <vt:lpstr>Arial</vt:lpstr>
      <vt:lpstr>Calibri</vt:lpstr>
      <vt:lpstr>Constantia</vt:lpstr>
      <vt:lpstr>Gill Sans MT</vt:lpstr>
      <vt:lpstr>Wingdings 2</vt:lpstr>
      <vt:lpstr>Gallery</vt:lpstr>
      <vt:lpstr>Milk to cheese process</vt:lpstr>
      <vt:lpstr> Presented by</vt:lpstr>
      <vt:lpstr>How can we make cheese ?</vt:lpstr>
      <vt:lpstr>Starting with the milking process.  </vt:lpstr>
      <vt:lpstr>Starting with the milking process.  </vt:lpstr>
      <vt:lpstr>Inside the factory</vt:lpstr>
      <vt:lpstr>Inside the factory</vt:lpstr>
      <vt:lpstr>Inside the factory</vt:lpstr>
      <vt:lpstr>Inside the factory</vt:lpstr>
      <vt:lpstr>Inside the factory</vt:lpstr>
      <vt:lpstr>Thanks…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Milk to cheese process</dc:title>
  <dc:creator>Arafa97</dc:creator>
  <cp:lastModifiedBy>muammad hassan</cp:lastModifiedBy>
  <cp:revision>23</cp:revision>
  <dcterms:created xsi:type="dcterms:W3CDTF">2006-08-16T00:00:00Z</dcterms:created>
  <dcterms:modified xsi:type="dcterms:W3CDTF">2021-01-01T01:04:26Z</dcterms:modified>
</cp:coreProperties>
</file>